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10" r:id="rId2"/>
    <p:sldId id="329" r:id="rId3"/>
    <p:sldId id="323" r:id="rId4"/>
    <p:sldId id="327" r:id="rId5"/>
    <p:sldId id="318" r:id="rId6"/>
    <p:sldId id="330" r:id="rId7"/>
    <p:sldId id="325" r:id="rId8"/>
    <p:sldId id="317" r:id="rId9"/>
    <p:sldId id="321" r:id="rId10"/>
    <p:sldId id="320" r:id="rId11"/>
    <p:sldId id="319" r:id="rId12"/>
    <p:sldId id="326" r:id="rId13"/>
    <p:sldId id="322" r:id="rId14"/>
    <p:sldId id="332" r:id="rId15"/>
    <p:sldId id="324" r:id="rId16"/>
    <p:sldId id="328" r:id="rId17"/>
  </p:sldIdLst>
  <p:sldSz cx="6858000" cy="51435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84" autoAdjust="0"/>
  </p:normalViewPr>
  <p:slideViewPr>
    <p:cSldViewPr>
      <p:cViewPr varScale="1">
        <p:scale>
          <a:sx n="143" d="100"/>
          <a:sy n="143" d="100"/>
        </p:scale>
        <p:origin x="1746" y="108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570AF-CB99-49E6-B8F9-B5266A40C529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4B6BCA-22E8-4C0D-9979-11DABEEBE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3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27D83-ADF3-4658-99A9-FCB292F7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66B1-3A4D-428C-8B6F-A1914CA79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6325" y="1383507"/>
            <a:ext cx="1457325" cy="37599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383507"/>
            <a:ext cx="4257675" cy="37599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14B6B-E01B-4BA8-9CD1-BBDFFE409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42750-7EB5-4D33-A98B-4BA9E95AA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14CE-C5F9-4A92-9251-E93596391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914650"/>
            <a:ext cx="2343150" cy="2228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914650"/>
            <a:ext cx="2343150" cy="2228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525C-8F74-46F3-A4EE-182D6B46C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874E-6CC9-42A7-BB79-584D21B49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9790D-1726-4BA4-82A5-2D0E4BFA3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6D07F-10D1-41F0-ABBF-256B8AC1B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5BE6-8C58-45AE-99C1-9CE7A6F70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E43F-B189-4AAF-8C04-683DE7532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1384300"/>
            <a:ext cx="58293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2914650"/>
            <a:ext cx="4800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Calibri" pitchFamily="34" charset="0"/>
              </a:rPr>
              <a:t>Second level</a:t>
            </a:r>
          </a:p>
          <a:p>
            <a:pPr lvl="2"/>
            <a:r>
              <a:rPr lang="en-US">
                <a:sym typeface="Calibri" pitchFamily="34" charset="0"/>
              </a:rPr>
              <a:t>Third level</a:t>
            </a:r>
          </a:p>
          <a:p>
            <a:pPr lvl="3"/>
            <a:r>
              <a:rPr lang="en-US">
                <a:sym typeface="Calibri" pitchFamily="34" charset="0"/>
              </a:rPr>
              <a:t>Fourth level</a:t>
            </a:r>
          </a:p>
          <a:p>
            <a:pPr lvl="4"/>
            <a:r>
              <a:rPr lang="en-US">
                <a:sym typeface="Calibri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7878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B74034B2-4995-4CC7-B5E4-0C52E070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Heiti SC Light" charset="0"/>
          <a:cs typeface="Heiti SC Light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Heiti SC Light" charset="0"/>
          <a:cs typeface="Heiti SC Light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Heiti SC Light" charset="0"/>
          <a:cs typeface="Heiti SC Light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Heiti SC Light" charset="0"/>
          <a:cs typeface="Heiti SC Light" charset="0"/>
          <a:sym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Heiti SC Light" charset="0"/>
          <a:cs typeface="Heiti SC Light" charset="0"/>
          <a:sym typeface="Calibri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Heiti SC Light" charset="0"/>
          <a:cs typeface="Heiti SC Light" charset="0"/>
          <a:sym typeface="Calibri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Heiti SC Light" charset="0"/>
          <a:cs typeface="Heiti SC Light" charset="0"/>
          <a:sym typeface="Calibri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Heiti SC Light" charset="0"/>
          <a:cs typeface="Heiti SC Light" charset="0"/>
          <a:sym typeface="Calibri" charset="0"/>
        </a:defRPr>
      </a:lvl9pPr>
    </p:titleStyle>
    <p:bodyStyle>
      <a:lvl1pPr marL="257175" indent="-257175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1pPr>
      <a:lvl2pPr marL="228600" indent="114300" algn="ctr" rtl="0" eaLnBrk="0" fontAlgn="base" hangingPunct="0">
        <a:spcBef>
          <a:spcPts val="525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2pPr>
      <a:lvl3pPr marL="571500" indent="114300" algn="ctr" rtl="0" eaLnBrk="0" fontAlgn="base" hangingPunct="0">
        <a:spcBef>
          <a:spcPts val="450"/>
        </a:spcBef>
        <a:spcAft>
          <a:spcPct val="0"/>
        </a:spcAft>
        <a:defRPr sz="18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3pPr>
      <a:lvl4pPr marL="914400" indent="114300" algn="ctr" rtl="0" eaLnBrk="0" fontAlgn="base" hangingPunct="0">
        <a:spcBef>
          <a:spcPts val="375"/>
        </a:spcBef>
        <a:spcAft>
          <a:spcPct val="0"/>
        </a:spcAft>
        <a:defRPr sz="15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4pPr>
      <a:lvl5pPr marL="1257300" indent="114300" algn="ctr" rtl="0" eaLnBrk="0" fontAlgn="base" hangingPunct="0">
        <a:spcBef>
          <a:spcPts val="375"/>
        </a:spcBef>
        <a:spcAft>
          <a:spcPct val="0"/>
        </a:spcAft>
        <a:defRPr sz="15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5pPr>
      <a:lvl6pPr marL="1600200" algn="ctr" rtl="0" fontAlgn="base">
        <a:spcBef>
          <a:spcPts val="375"/>
        </a:spcBef>
        <a:spcAft>
          <a:spcPct val="0"/>
        </a:spcAft>
        <a:defRPr sz="15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1943100" algn="ctr" rtl="0" fontAlgn="base">
        <a:spcBef>
          <a:spcPts val="375"/>
        </a:spcBef>
        <a:spcAft>
          <a:spcPct val="0"/>
        </a:spcAft>
        <a:defRPr sz="15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286000" algn="ctr" rtl="0" fontAlgn="base">
        <a:spcBef>
          <a:spcPts val="375"/>
        </a:spcBef>
        <a:spcAft>
          <a:spcPct val="0"/>
        </a:spcAft>
        <a:defRPr sz="15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2628900" algn="ctr" rtl="0" fontAlgn="base">
        <a:spcBef>
          <a:spcPts val="375"/>
        </a:spcBef>
        <a:spcAft>
          <a:spcPct val="0"/>
        </a:spcAft>
        <a:defRPr sz="15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ím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600" b="1" dirty="0" err="1"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3600" b="1" dirty="0"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3600" b="1" dirty="0" err="1"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br>
              <a:rPr lang="hu-HU" sz="3600" b="1" dirty="0">
                <a:latin typeface="Arial" pitchFamily="34" charset="0"/>
                <a:ea typeface="MS PGothic" pitchFamily="34" charset="-128"/>
                <a:sym typeface="Arial" pitchFamily="34" charset="0"/>
              </a:rPr>
            </a:br>
            <a:br>
              <a:rPr lang="en-US" sz="3600" b="1" dirty="0">
                <a:latin typeface="Arial" pitchFamily="34" charset="0"/>
                <a:ea typeface="MS PGothic" pitchFamily="34" charset="-128"/>
                <a:sym typeface="Arial" pitchFamily="34" charset="0"/>
              </a:rPr>
            </a:br>
            <a:endParaRPr lang="hu-HU" dirty="0"/>
          </a:p>
        </p:txBody>
      </p:sp>
      <p:sp>
        <p:nvSpPr>
          <p:cNvPr id="18" name="Alcím 17"/>
          <p:cNvSpPr>
            <a:spLocks noGrp="1"/>
          </p:cNvSpPr>
          <p:nvPr>
            <p:ph type="subTitle" idx="1"/>
          </p:nvPr>
        </p:nvSpPr>
        <p:spPr>
          <a:xfrm>
            <a:off x="931801" y="2363849"/>
            <a:ext cx="4800600" cy="1314450"/>
          </a:xfrm>
        </p:spPr>
        <p:txBody>
          <a:bodyPr/>
          <a:lstStyle/>
          <a:p>
            <a:r>
              <a:rPr lang="hu-HU" sz="2000" dirty="0">
                <a:latin typeface="Arial" pitchFamily="34" charset="0"/>
                <a:ea typeface="MS PGothic" pitchFamily="34" charset="-128"/>
                <a:sym typeface="Arial" pitchFamily="34" charset="0"/>
              </a:rPr>
              <a:t>ILDIKÓ HORVÁTH </a:t>
            </a:r>
            <a:br>
              <a:rPr lang="hu-HU" sz="2000" dirty="0">
                <a:latin typeface="Arial" pitchFamily="34" charset="0"/>
                <a:ea typeface="MS PGothic" pitchFamily="34" charset="-128"/>
                <a:sym typeface="Arial" pitchFamily="34" charset="0"/>
              </a:rPr>
            </a:br>
            <a:r>
              <a:rPr lang="hu-HU" b="1" dirty="0">
                <a:latin typeface="Arial" pitchFamily="34" charset="0"/>
                <a:ea typeface="MS PGothic" pitchFamily="34" charset="-128"/>
                <a:sym typeface="Arial" pitchFamily="34" charset="0"/>
              </a:rPr>
              <a:t>National Korányi Institute </a:t>
            </a:r>
            <a:r>
              <a:rPr lang="hu-HU" b="1" dirty="0" err="1">
                <a:latin typeface="Arial" pitchFamily="34" charset="0"/>
                <a:ea typeface="MS PGothic" pitchFamily="34" charset="-128"/>
                <a:sym typeface="Arial" pitchFamily="34" charset="0"/>
              </a:rPr>
              <a:t>for</a:t>
            </a:r>
            <a:r>
              <a:rPr lang="hu-HU" b="1" dirty="0">
                <a:latin typeface="Arial" pitchFamily="34" charset="0"/>
                <a:ea typeface="MS PGothic" pitchFamily="34" charset="-128"/>
                <a:sym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ea typeface="MS PGothic" pitchFamily="34" charset="-128"/>
                <a:sym typeface="Arial" pitchFamily="34" charset="0"/>
              </a:rPr>
              <a:t>Pulmonology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7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12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Szövegdoboz 12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834113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zövegdoboz 9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28" y="904603"/>
            <a:ext cx="5164204" cy="343936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24157" y="4415982"/>
            <a:ext cx="428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http://www.cfmedicine.com/htmldocs/images/natprotsmall.gif</a:t>
            </a:r>
          </a:p>
        </p:txBody>
      </p:sp>
    </p:spTree>
    <p:extLst>
      <p:ext uri="{BB962C8B-B14F-4D97-AF65-F5344CB8AC3E}">
        <p14:creationId xmlns:p14="http://schemas.microsoft.com/office/powerpoint/2010/main" val="31708647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zövegdoboz 9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69" y="843558"/>
            <a:ext cx="5437228" cy="32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172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zövegdoboz 9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2" y="947737"/>
            <a:ext cx="6619875" cy="324802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88640" y="4357690"/>
            <a:ext cx="4598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https://www.cdc.gov/mmwr/preview/mmwrhtml/figures/r313a1f.gif</a:t>
            </a:r>
          </a:p>
        </p:txBody>
      </p:sp>
    </p:spTree>
    <p:extLst>
      <p:ext uri="{BB962C8B-B14F-4D97-AF65-F5344CB8AC3E}">
        <p14:creationId xmlns:p14="http://schemas.microsoft.com/office/powerpoint/2010/main" val="38544629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zövegdoboz 9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44" y="1275606"/>
            <a:ext cx="4240683" cy="31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665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Dia számának helye 1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6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9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Szövegdoboz 10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54" y="515104"/>
            <a:ext cx="5895218" cy="42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65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332656" y="400093"/>
            <a:ext cx="5829300" cy="803505"/>
          </a:xfrm>
        </p:spPr>
        <p:txBody>
          <a:bodyPr/>
          <a:lstStyle/>
          <a:p>
            <a:r>
              <a:rPr lang="hu-HU" dirty="0"/>
              <a:t>European </a:t>
            </a:r>
            <a:r>
              <a:rPr lang="hu-HU" dirty="0" err="1"/>
              <a:t>Reference</a:t>
            </a:r>
            <a:r>
              <a:rPr lang="hu-HU" dirty="0"/>
              <a:t> Network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zövegdoboz 9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752" y="1451446"/>
            <a:ext cx="4280509" cy="32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562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zövegdoboz 9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2" descr="E:\HERMES SummerSchool2016\mm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483518"/>
            <a:ext cx="6542188" cy="41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67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2336" y="490531"/>
            <a:ext cx="5829300" cy="1530350"/>
          </a:xfrm>
        </p:spPr>
        <p:txBody>
          <a:bodyPr/>
          <a:lstStyle/>
          <a:p>
            <a:r>
              <a:rPr lang="hu-HU" dirty="0" err="1"/>
              <a:t>Aims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presentation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6686" y="1892672"/>
            <a:ext cx="4800600" cy="2228850"/>
          </a:xfrm>
        </p:spPr>
        <p:txBody>
          <a:bodyPr/>
          <a:lstStyle/>
          <a:p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Reasoning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</a:t>
            </a:r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practice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pilot project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7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10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Szövegdoboz 11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789735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zövegdoboz 9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579" y="1707654"/>
            <a:ext cx="3364708" cy="216024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12" y="1046088"/>
            <a:ext cx="2485026" cy="33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726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zövegdoboz 9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94" y="366739"/>
            <a:ext cx="5901104" cy="44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4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zövegdoboz 9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6033"/>
            <a:ext cx="6858000" cy="331143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260648" y="4371950"/>
            <a:ext cx="6034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https://www.cff.org/uploadedImages/Content/What_is_CF/Testing/age-at-diagnosis.jpg</a:t>
            </a:r>
          </a:p>
        </p:txBody>
      </p:sp>
    </p:spTree>
    <p:extLst>
      <p:ext uri="{BB962C8B-B14F-4D97-AF65-F5344CB8AC3E}">
        <p14:creationId xmlns:p14="http://schemas.microsoft.com/office/powerpoint/2010/main" val="41265223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7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10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Szövegdoboz 11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025" y="1390650"/>
            <a:ext cx="41719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558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zövegdoboz 9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11" y="587890"/>
            <a:ext cx="5517232" cy="41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922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5"/>
          <p:cNvSpPr>
            <a:spLocks noGrp="1"/>
          </p:cNvSpPr>
          <p:nvPr>
            <p:ph type="title"/>
          </p:nvPr>
        </p:nvSpPr>
        <p:spPr>
          <a:xfrm>
            <a:off x="93686" y="381814"/>
            <a:ext cx="6647681" cy="987393"/>
          </a:xfrm>
        </p:spPr>
        <p:txBody>
          <a:bodyPr/>
          <a:lstStyle/>
          <a:p>
            <a:r>
              <a:rPr lang="hu-HU" dirty="0"/>
              <a:t>Flow of </a:t>
            </a:r>
            <a:r>
              <a:rPr lang="hu-HU" dirty="0" err="1"/>
              <a:t>newborn</a:t>
            </a:r>
            <a:r>
              <a:rPr lang="hu-HU" dirty="0"/>
              <a:t> and </a:t>
            </a:r>
            <a:r>
              <a:rPr lang="hu-HU" dirty="0" err="1"/>
              <a:t>carrier</a:t>
            </a:r>
            <a:r>
              <a:rPr lang="hu-HU" dirty="0"/>
              <a:t> </a:t>
            </a:r>
            <a:r>
              <a:rPr lang="hu-HU" dirty="0" err="1"/>
              <a:t>screening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CF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7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10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Szövegdoboz 11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617" y="1606203"/>
            <a:ext cx="4182968" cy="2656838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215841" y="4348758"/>
            <a:ext cx="5527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Castellani</a:t>
            </a:r>
            <a:r>
              <a:rPr lang="hu-HU" dirty="0"/>
              <a:t> C et </a:t>
            </a:r>
            <a:r>
              <a:rPr lang="hu-HU" dirty="0" err="1"/>
              <a:t>al</a:t>
            </a:r>
            <a:r>
              <a:rPr lang="hu-HU" dirty="0"/>
              <a:t>. </a:t>
            </a:r>
            <a:r>
              <a:rPr lang="hu-HU" dirty="0" err="1"/>
              <a:t>Eur</a:t>
            </a:r>
            <a:r>
              <a:rPr lang="hu-HU" dirty="0"/>
              <a:t> </a:t>
            </a:r>
            <a:r>
              <a:rPr lang="hu-HU" dirty="0" err="1"/>
              <a:t>Respir</a:t>
            </a:r>
            <a:r>
              <a:rPr lang="hu-HU" dirty="0"/>
              <a:t> J 2014. http://erj.ersjournals.com/content/43/1/20</a:t>
            </a:r>
          </a:p>
        </p:txBody>
      </p:sp>
    </p:spTree>
    <p:extLst>
      <p:ext uri="{BB962C8B-B14F-4D97-AF65-F5344CB8AC3E}">
        <p14:creationId xmlns:p14="http://schemas.microsoft.com/office/powerpoint/2010/main" val="26301071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6D07F-10D1-41F0-ABBF-256B8AC1B7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Cím 10"/>
          <p:cNvSpPr txBox="1">
            <a:spLocks/>
          </p:cNvSpPr>
          <p:nvPr/>
        </p:nvSpPr>
        <p:spPr>
          <a:xfrm>
            <a:off x="-13987" y="931670"/>
            <a:ext cx="6846479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Heiti SC Light" charset="0"/>
                <a:cs typeface="Heiti SC Light" charset="0"/>
                <a:sym typeface="Calibri" charset="0"/>
              </a:defRPr>
            </a:lvl9pPr>
          </a:lstStyle>
          <a:p>
            <a:endParaRPr lang="hu-HU" kern="0" dirty="0"/>
          </a:p>
        </p:txBody>
      </p:sp>
      <p:sp>
        <p:nvSpPr>
          <p:cNvPr id="5" name="Dia számának helye 3"/>
          <p:cNvSpPr txBox="1">
            <a:spLocks/>
          </p:cNvSpPr>
          <p:nvPr/>
        </p:nvSpPr>
        <p:spPr bwMode="auto">
          <a:xfrm>
            <a:off x="6321029" y="4840288"/>
            <a:ext cx="201215" cy="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78787"/>
                </a:solidFill>
                <a:latin typeface="Calibri" pitchFamily="34" charset="0"/>
                <a:ea typeface="MS PGothic" pitchFamily="34" charset="-128"/>
                <a:cs typeface="+mn-cs"/>
                <a:sym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+mn-cs"/>
                <a:sym typeface="Gill Sans" charset="0"/>
              </a:defRPr>
            </a:lvl9pPr>
          </a:lstStyle>
          <a:p>
            <a:pPr>
              <a:defRPr/>
            </a:pPr>
            <a:fld id="{23442750-7EB5-4D33-A98B-4BA9E95AAC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191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60648" y="4845196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Newborn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CF </a:t>
            </a:r>
            <a:r>
              <a:rPr lang="hu-HU" sz="800" b="1" i="1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screening</a:t>
            </a:r>
            <a:r>
              <a:rPr lang="hu-HU" sz="800" b="1" i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 Ildikó Horváth </a:t>
            </a:r>
            <a:endParaRPr lang="en-US" sz="800" b="1" i="1" dirty="0">
              <a:solidFill>
                <a:srgbClr val="FFFFF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" name="Picture 3" descr="WCLC 2015_Header_Footer_PPT_Presentation Title_Author Version_4-02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3" y="0"/>
            <a:ext cx="6858000" cy="3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"/>
            <a:ext cx="543453" cy="369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zövegdoboz 9"/>
          <p:cNvSpPr txBox="1"/>
          <p:nvPr/>
        </p:nvSpPr>
        <p:spPr>
          <a:xfrm>
            <a:off x="2564904" y="46642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CF </a:t>
            </a:r>
            <a:r>
              <a:rPr lang="hu-HU" b="1" dirty="0" err="1">
                <a:solidFill>
                  <a:schemeClr val="bg1"/>
                </a:solidFill>
              </a:rPr>
              <a:t>Better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together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363" y="-1815"/>
            <a:ext cx="451164" cy="38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760" y="843558"/>
            <a:ext cx="4104456" cy="3081559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28100" y="4167558"/>
            <a:ext cx="671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https://image.slidesharecdn.com/nbs-cf-130819094342-phpapp01/95/twotier-newborn-screening-for-cystic-fibrosis-in-virginia-18-638.jpg?cb=1377444170</a:t>
            </a:r>
          </a:p>
        </p:txBody>
      </p:sp>
    </p:spTree>
    <p:extLst>
      <p:ext uri="{BB962C8B-B14F-4D97-AF65-F5344CB8AC3E}">
        <p14:creationId xmlns:p14="http://schemas.microsoft.com/office/powerpoint/2010/main" val="41091406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43F650E877F4CAD8BC709B4AD1863" ma:contentTypeVersion="0" ma:contentTypeDescription="Create a new document." ma:contentTypeScope="" ma:versionID="407461fc59827e37d89bc03738b1d93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5BAB81-4A78-4EEF-A70D-BF0A54B0E248}"/>
</file>

<file path=customXml/itemProps2.xml><?xml version="1.0" encoding="utf-8"?>
<ds:datastoreItem xmlns:ds="http://schemas.openxmlformats.org/officeDocument/2006/customXml" ds:itemID="{388CAF07-98A1-40BF-B21E-3E2E6105A4BB}"/>
</file>

<file path=customXml/itemProps3.xml><?xml version="1.0" encoding="utf-8"?>
<ds:datastoreItem xmlns:ds="http://schemas.openxmlformats.org/officeDocument/2006/customXml" ds:itemID="{9F911019-FEF9-4BAA-81D4-E9993EB401E1}"/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Pages>0</Pages>
  <Words>227</Words>
  <Characters>0</Characters>
  <Application>Microsoft Office PowerPoint</Application>
  <PresentationFormat>Egyéni</PresentationFormat>
  <Lines>0</Lines>
  <Paragraphs>93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Gill Sans</vt:lpstr>
      <vt:lpstr>Heiti SC Light</vt:lpstr>
      <vt:lpstr>Default - Title Slide</vt:lpstr>
      <vt:lpstr>Newborn CF screening  </vt:lpstr>
      <vt:lpstr>Aims of the presentation</vt:lpstr>
      <vt:lpstr>PowerPoint-bemutató</vt:lpstr>
      <vt:lpstr>PowerPoint-bemutató</vt:lpstr>
      <vt:lpstr>PowerPoint-bemutató</vt:lpstr>
      <vt:lpstr>PowerPoint-bemutató</vt:lpstr>
      <vt:lpstr>PowerPoint-bemutató</vt:lpstr>
      <vt:lpstr>Flow of newborn and carrier screening for CF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European Reference Network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Dr. Horváth Ildikó</cp:lastModifiedBy>
  <cp:revision>239</cp:revision>
  <dcterms:modified xsi:type="dcterms:W3CDTF">2017-09-28T06:39:58Z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0x010100C0543F650E877F4CAD8BC709B4AD1863</vt:lpwstr>
  </property>
</Properties>
</file>